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D99694"/>
    <a:srgbClr val="FFC000"/>
    <a:srgbClr val="FFFF00"/>
    <a:srgbClr val="FF0000"/>
    <a:srgbClr val="2126FB"/>
    <a:srgbClr val="FD7E51"/>
    <a:srgbClr val="EE0000"/>
    <a:srgbClr val="CC33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666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B67CA-8199-418D-9E80-D24EF947DDA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2CA49-5290-4134-90A5-2A915A1FC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110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2CA49-5290-4134-90A5-2A915A1FC4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5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53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90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92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24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85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33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90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42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38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92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28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87749-FBAA-4041-A188-083C151730DD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E5870-C3B0-4AF1-93A5-A118A89CCD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8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899224"/>
            <a:ext cx="685800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市の産業振興および地域活性化を図ることを目的として、事業の開始を支援するため、市内で新たに</a:t>
            </a:r>
            <a:endParaRPr lang="en-US" altLang="ja-JP" sz="1200" dirty="0"/>
          </a:p>
          <a:p>
            <a:r>
              <a:rPr kumimoji="1" lang="ja-JP" altLang="en-US" sz="1200" dirty="0"/>
              <a:t>創業などを行う個人または法人のかたに対し、経費の一部を支援します。</a:t>
            </a:r>
            <a:endParaRPr kumimoji="1" lang="en-US" altLang="ja-JP" sz="1200" dirty="0"/>
          </a:p>
          <a:p>
            <a:r>
              <a:rPr lang="ja-JP" altLang="en-US" sz="1200" dirty="0"/>
              <a:t>　令和</a:t>
            </a:r>
            <a:r>
              <a:rPr lang="en-US" altLang="ja-JP" sz="1200" dirty="0"/>
              <a:t>7</a:t>
            </a:r>
            <a:r>
              <a:rPr lang="ja-JP" altLang="en-US" sz="1200" dirty="0"/>
              <a:t>年度創業支援事業補助対象者の選定にあたり、次のとおり申請者を募集します。</a:t>
            </a:r>
            <a:endParaRPr lang="en-US" altLang="ja-JP" sz="12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92F68E-F106-4048-A26E-5660C0515FE6}"/>
              </a:ext>
            </a:extLst>
          </p:cNvPr>
          <p:cNvSpPr/>
          <p:nvPr/>
        </p:nvSpPr>
        <p:spPr>
          <a:xfrm>
            <a:off x="0" y="-6876"/>
            <a:ext cx="6858000" cy="767928"/>
          </a:xfrm>
          <a:prstGeom prst="rect">
            <a:avLst/>
          </a:prstGeom>
          <a:solidFill>
            <a:srgbClr val="EE0000"/>
          </a:solidFill>
          <a:ln>
            <a:solidFill>
              <a:srgbClr val="E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031D787-1F0A-4362-BCF9-B5713690CC79}"/>
              </a:ext>
            </a:extLst>
          </p:cNvPr>
          <p:cNvSpPr txBox="1"/>
          <p:nvPr/>
        </p:nvSpPr>
        <p:spPr>
          <a:xfrm>
            <a:off x="120443" y="0"/>
            <a:ext cx="6617113" cy="677108"/>
          </a:xfrm>
          <a:prstGeom prst="rect">
            <a:avLst/>
          </a:prstGeom>
          <a:noFill/>
          <a:ln>
            <a:solidFill>
              <a:srgbClr val="EE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創業支援事業補助金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D607C89-A8D2-4275-B4CA-C8DB8A5A8A5E}"/>
              </a:ext>
            </a:extLst>
          </p:cNvPr>
          <p:cNvSpPr/>
          <p:nvPr/>
        </p:nvSpPr>
        <p:spPr>
          <a:xfrm>
            <a:off x="10576" y="8492957"/>
            <a:ext cx="6847423" cy="646331"/>
          </a:xfrm>
          <a:prstGeom prst="rect">
            <a:avLst/>
          </a:prstGeom>
          <a:solidFill>
            <a:srgbClr val="EE0000"/>
          </a:solidFill>
          <a:ln>
            <a:solidFill>
              <a:srgbClr val="E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5400669-01C3-1B9C-A91A-403D219F536E}"/>
              </a:ext>
            </a:extLst>
          </p:cNvPr>
          <p:cNvSpPr txBox="1"/>
          <p:nvPr/>
        </p:nvSpPr>
        <p:spPr>
          <a:xfrm>
            <a:off x="0" y="1683727"/>
            <a:ext cx="2420888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　参加資格（補助対象者）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41E557C-8DC3-9D94-F41F-8068E7763802}"/>
              </a:ext>
            </a:extLst>
          </p:cNvPr>
          <p:cNvSpPr txBox="1"/>
          <p:nvPr/>
        </p:nvSpPr>
        <p:spPr>
          <a:xfrm>
            <a:off x="-12316" y="2087860"/>
            <a:ext cx="6858000" cy="2308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　年度内に事業を開始するものであって、次の（１）～（４）のいずれかにも該当する個人または法人</a:t>
            </a:r>
            <a:endParaRPr lang="en-US" altLang="ja-JP" sz="1200" dirty="0"/>
          </a:p>
          <a:p>
            <a:r>
              <a:rPr lang="ja-JP" altLang="en-US" sz="1200" dirty="0"/>
              <a:t>（１）次のいずれかに該当すること</a:t>
            </a:r>
            <a:endParaRPr lang="en-US" altLang="ja-JP" sz="1200" dirty="0"/>
          </a:p>
          <a:p>
            <a:r>
              <a:rPr lang="ja-JP" altLang="en-US" sz="1200" dirty="0"/>
              <a:t>　　・事業を営んでいない個人　・年度内に新たに設立された法人</a:t>
            </a:r>
            <a:endParaRPr lang="en-US" altLang="ja-JP" sz="1200" dirty="0"/>
          </a:p>
          <a:p>
            <a:r>
              <a:rPr lang="ja-JP" altLang="en-US" sz="1200" dirty="0"/>
              <a:t>　　・すでに事業を営むものが、自らの事業の全部または一部を継続して実施しつつ、事業を新たに開始</a:t>
            </a:r>
            <a:endParaRPr lang="en-US" altLang="ja-JP" sz="1200" dirty="0"/>
          </a:p>
          <a:p>
            <a:r>
              <a:rPr lang="ja-JP" altLang="en-US" sz="1200" dirty="0"/>
              <a:t>　　する法人または個人　</a:t>
            </a:r>
            <a:endParaRPr lang="en-US" altLang="ja-JP" sz="1200" dirty="0"/>
          </a:p>
          <a:p>
            <a:r>
              <a:rPr lang="ja-JP" altLang="en-US" sz="1200" dirty="0"/>
              <a:t>　　・事業承継により引き継いだ事業を新たに開始する法人または個人</a:t>
            </a:r>
            <a:endParaRPr lang="en-US" altLang="ja-JP" sz="1200" dirty="0"/>
          </a:p>
          <a:p>
            <a:r>
              <a:rPr lang="ja-JP" altLang="en-US" sz="1200" dirty="0"/>
              <a:t>（２）許認可等を必要とする場合にあっては、事業を開始する日までに当該許認可等を取得していること。</a:t>
            </a:r>
            <a:endParaRPr lang="en-US" altLang="ja-JP" sz="1200" dirty="0"/>
          </a:p>
          <a:p>
            <a:r>
              <a:rPr lang="ja-JP" altLang="en-US" sz="1200" dirty="0"/>
              <a:t>（３）実績報告書の提出において、個人は市内に住民登録があること、または法人は市内に主たる事業所</a:t>
            </a:r>
            <a:endParaRPr lang="en-US" altLang="ja-JP" sz="1200" dirty="0"/>
          </a:p>
          <a:p>
            <a:r>
              <a:rPr lang="ja-JP" altLang="en-US" sz="1200" dirty="0"/>
              <a:t>　を有すること。</a:t>
            </a:r>
            <a:endParaRPr lang="en-US" altLang="ja-JP" sz="1200" dirty="0"/>
          </a:p>
          <a:p>
            <a:r>
              <a:rPr lang="ja-JP" altLang="en-US" sz="1200" dirty="0"/>
              <a:t>（４）事業を開始した年度の翌年度（令和</a:t>
            </a:r>
            <a:r>
              <a:rPr lang="en-US" altLang="ja-JP" sz="1200" dirty="0"/>
              <a:t>8</a:t>
            </a:r>
            <a:r>
              <a:rPr lang="ja-JP" altLang="en-US" sz="1200" dirty="0"/>
              <a:t>年度）の</a:t>
            </a:r>
            <a:r>
              <a:rPr lang="en-US" altLang="ja-JP" sz="1200" dirty="0"/>
              <a:t>4</a:t>
            </a:r>
            <a:r>
              <a:rPr lang="ja-JP" altLang="en-US" sz="1200" dirty="0"/>
              <a:t>月</a:t>
            </a:r>
            <a:r>
              <a:rPr lang="en-US" altLang="ja-JP" sz="1200" dirty="0"/>
              <a:t>1</a:t>
            </a:r>
            <a:r>
              <a:rPr lang="ja-JP" altLang="en-US" sz="1200" dirty="0"/>
              <a:t>日から本市に</a:t>
            </a:r>
            <a:r>
              <a:rPr lang="en-US" altLang="ja-JP" sz="1200" dirty="0"/>
              <a:t>3</a:t>
            </a:r>
            <a:r>
              <a:rPr lang="ja-JP" altLang="en-US" sz="1200" dirty="0"/>
              <a:t>年以上、個人は市内に住民登録が</a:t>
            </a:r>
            <a:endParaRPr lang="en-US" altLang="ja-JP" sz="1200" dirty="0"/>
          </a:p>
          <a:p>
            <a:r>
              <a:rPr lang="ja-JP" altLang="en-US" sz="1200" dirty="0"/>
              <a:t>　あること、また、法人は市内に主たる事業所を有することとし、かつ継続して事業を行うこと。</a:t>
            </a:r>
            <a:endParaRPr lang="en-US" altLang="ja-JP" sz="1200" dirty="0"/>
          </a:p>
          <a:p>
            <a:r>
              <a:rPr lang="ja-JP" altLang="en-US" sz="1200" dirty="0"/>
              <a:t>　</a:t>
            </a:r>
            <a:r>
              <a:rPr lang="en-US" altLang="ja-JP" sz="1200" dirty="0"/>
              <a:t>※</a:t>
            </a:r>
            <a:r>
              <a:rPr lang="ja-JP" altLang="en-US" sz="1200" dirty="0"/>
              <a:t>その他対象外要件あり</a:t>
            </a:r>
            <a:endParaRPr lang="en-US" altLang="ja-JP" sz="1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B923598-FFEE-3218-B60D-4C4304C4A254}"/>
              </a:ext>
            </a:extLst>
          </p:cNvPr>
          <p:cNvSpPr txBox="1"/>
          <p:nvPr/>
        </p:nvSpPr>
        <p:spPr>
          <a:xfrm>
            <a:off x="-6946" y="-11966"/>
            <a:ext cx="150962" cy="779482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0642F9-2FDF-AFF2-9213-FA1CAB7666C3}"/>
              </a:ext>
            </a:extLst>
          </p:cNvPr>
          <p:cNvSpPr txBox="1"/>
          <p:nvPr/>
        </p:nvSpPr>
        <p:spPr>
          <a:xfrm>
            <a:off x="0" y="1679404"/>
            <a:ext cx="144016" cy="338554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A1741EB-3221-6DB2-E291-A8405A5CFEC3}"/>
              </a:ext>
            </a:extLst>
          </p:cNvPr>
          <p:cNvSpPr txBox="1"/>
          <p:nvPr/>
        </p:nvSpPr>
        <p:spPr>
          <a:xfrm>
            <a:off x="10306" y="4483448"/>
            <a:ext cx="2420888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　補助内容について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90CEAE-521F-5E88-E4FE-071B116345E8}"/>
              </a:ext>
            </a:extLst>
          </p:cNvPr>
          <p:cNvSpPr txBox="1"/>
          <p:nvPr/>
        </p:nvSpPr>
        <p:spPr>
          <a:xfrm>
            <a:off x="-9810" y="4483448"/>
            <a:ext cx="144016" cy="338554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5343138-AFFE-5291-4318-7D1B4FBE1412}"/>
              </a:ext>
            </a:extLst>
          </p:cNvPr>
          <p:cNvSpPr txBox="1"/>
          <p:nvPr/>
        </p:nvSpPr>
        <p:spPr>
          <a:xfrm>
            <a:off x="-8355" y="8486961"/>
            <a:ext cx="160726" cy="674969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10F1460-4AD0-1E06-7A8B-1E4A1F9D5BDD}"/>
              </a:ext>
            </a:extLst>
          </p:cNvPr>
          <p:cNvSpPr txBox="1"/>
          <p:nvPr/>
        </p:nvSpPr>
        <p:spPr>
          <a:xfrm>
            <a:off x="-40132" y="4870849"/>
            <a:ext cx="6858000" cy="38472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/>
              <a:t>支給金額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　補助対象経費の</a:t>
            </a:r>
            <a:r>
              <a:rPr lang="en-US" altLang="ja-JP" sz="1200" dirty="0"/>
              <a:t>2</a:t>
            </a:r>
            <a:r>
              <a:rPr lang="ja-JP" altLang="en-US" sz="1200" dirty="0"/>
              <a:t>分の１補助、ただし補助上限</a:t>
            </a:r>
            <a:r>
              <a:rPr lang="en-US" altLang="ja-JP" sz="1200" dirty="0"/>
              <a:t>50</a:t>
            </a:r>
            <a:r>
              <a:rPr lang="ja-JP" altLang="en-US" sz="1200" dirty="0"/>
              <a:t>万円</a:t>
            </a:r>
            <a:endParaRPr lang="en-US" altLang="ja-JP" sz="1200" dirty="0"/>
          </a:p>
          <a:p>
            <a:r>
              <a:rPr lang="ja-JP" altLang="en-US" sz="1200" dirty="0"/>
              <a:t>　加算分：若者（申請日において</a:t>
            </a:r>
            <a:r>
              <a:rPr lang="en-US" altLang="ja-JP" sz="1200" dirty="0"/>
              <a:t>30</a:t>
            </a:r>
            <a:r>
              <a:rPr lang="ja-JP" altLang="en-US" sz="1200" dirty="0"/>
              <a:t>歳以下）　</a:t>
            </a:r>
            <a:r>
              <a:rPr lang="en-US" altLang="ja-JP" sz="1200" dirty="0"/>
              <a:t>+10</a:t>
            </a:r>
            <a:r>
              <a:rPr lang="ja-JP" altLang="en-US" sz="1200" dirty="0"/>
              <a:t>万円、移住者（条件有）　</a:t>
            </a:r>
            <a:r>
              <a:rPr lang="en-US" altLang="ja-JP" sz="1200" dirty="0"/>
              <a:t>+10</a:t>
            </a:r>
            <a:r>
              <a:rPr lang="ja-JP" altLang="en-US" sz="1200" dirty="0"/>
              <a:t>万円</a:t>
            </a:r>
            <a:endParaRPr lang="en-US" altLang="ja-JP" sz="1200" dirty="0"/>
          </a:p>
          <a:p>
            <a:r>
              <a:rPr lang="en-US" altLang="ja-JP" sz="1200" dirty="0"/>
              <a:t>【</a:t>
            </a:r>
            <a:r>
              <a:rPr lang="ja-JP" altLang="en-US" sz="1200" dirty="0"/>
              <a:t>補助対象期間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　交付決定日～翌年</a:t>
            </a:r>
            <a:r>
              <a:rPr lang="en-US" altLang="ja-JP" sz="1200" dirty="0"/>
              <a:t>2</a:t>
            </a:r>
            <a:r>
              <a:rPr lang="ja-JP" altLang="en-US" sz="1200" dirty="0"/>
              <a:t>月末</a:t>
            </a:r>
            <a:endParaRPr lang="en-US" altLang="ja-JP" sz="1200" dirty="0"/>
          </a:p>
          <a:p>
            <a:r>
              <a:rPr lang="en-US" altLang="ja-JP" sz="1200" dirty="0"/>
              <a:t>【</a:t>
            </a:r>
            <a:r>
              <a:rPr lang="ja-JP" altLang="en-US" sz="1200" dirty="0"/>
              <a:t>補助対象経費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　店舗等新築・改修工事費、店舗賃貸料、備品購入費、マーケティング調査費、広告宣伝費、外注費</a:t>
            </a:r>
            <a:endParaRPr lang="en-US" altLang="ja-JP" sz="1200" dirty="0"/>
          </a:p>
          <a:p>
            <a:r>
              <a:rPr lang="ja-JP" altLang="en-US" sz="1200" dirty="0"/>
              <a:t>そのほか市長が適当と認める経費</a:t>
            </a:r>
            <a:endParaRPr lang="en-US" altLang="ja-JP" sz="1200" dirty="0"/>
          </a:p>
          <a:p>
            <a:r>
              <a:rPr lang="en-US" altLang="ja-JP" sz="1200" dirty="0"/>
              <a:t>【</a:t>
            </a:r>
            <a:r>
              <a:rPr lang="ja-JP" altLang="en-US" sz="1200" dirty="0"/>
              <a:t>補助対象件数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　</a:t>
            </a:r>
            <a:r>
              <a:rPr lang="en-US" altLang="ja-JP" sz="1200" dirty="0"/>
              <a:t>5</a:t>
            </a:r>
            <a:r>
              <a:rPr lang="ja-JP" altLang="en-US" sz="1200" dirty="0"/>
              <a:t>件程度</a:t>
            </a:r>
            <a:endParaRPr lang="en-US" altLang="ja-JP" sz="1200" dirty="0"/>
          </a:p>
          <a:p>
            <a:r>
              <a:rPr lang="en-US" altLang="ja-JP" sz="1200" dirty="0"/>
              <a:t>【</a:t>
            </a:r>
            <a:r>
              <a:rPr lang="ja-JP" altLang="en-US" sz="1200" dirty="0"/>
              <a:t>申請の提出書類について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　エントリーシート兼事業計画書、資格を証明する書類（写し）</a:t>
            </a:r>
            <a:r>
              <a:rPr lang="en-US" altLang="ja-JP" sz="1200" dirty="0"/>
              <a:t>※</a:t>
            </a:r>
            <a:r>
              <a:rPr lang="ja-JP" altLang="en-US" sz="1200" dirty="0"/>
              <a:t>取得済みの場合、</a:t>
            </a:r>
            <a:endParaRPr lang="en-US" altLang="ja-JP" sz="1200" dirty="0"/>
          </a:p>
          <a:p>
            <a:r>
              <a:rPr lang="ja-JP" altLang="en-US" sz="1200" dirty="0"/>
              <a:t>　創業場所が確認できる資料、その他（審査委員会における説明資料）</a:t>
            </a:r>
            <a:endParaRPr lang="en-US" altLang="ja-JP" sz="1200" dirty="0"/>
          </a:p>
          <a:p>
            <a:r>
              <a:rPr lang="en-US" altLang="ja-JP" sz="1200" dirty="0"/>
              <a:t>【</a:t>
            </a:r>
            <a:r>
              <a:rPr lang="ja-JP" altLang="en-US" sz="1200" dirty="0"/>
              <a:t>書類提出先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　観光商工課　商工労政係（郵送不可）</a:t>
            </a:r>
            <a:endParaRPr lang="en-US" altLang="ja-JP" sz="1200" dirty="0"/>
          </a:p>
          <a:p>
            <a:r>
              <a:rPr lang="en-US" altLang="ja-JP" sz="1200" dirty="0"/>
              <a:t>【</a:t>
            </a:r>
            <a:r>
              <a:rPr lang="ja-JP" altLang="en-US" sz="1200" dirty="0"/>
              <a:t>提出期間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　</a:t>
            </a:r>
            <a:r>
              <a:rPr lang="en-US" altLang="ja-JP" sz="1200" dirty="0"/>
              <a:t>7</a:t>
            </a:r>
            <a:r>
              <a:rPr lang="ja-JP" altLang="en-US" sz="1200" dirty="0"/>
              <a:t>月</a:t>
            </a:r>
            <a:r>
              <a:rPr lang="en-US" altLang="ja-JP" sz="1200" dirty="0"/>
              <a:t>1</a:t>
            </a:r>
            <a:r>
              <a:rPr lang="ja-JP" altLang="en-US" sz="1200" dirty="0"/>
              <a:t>日（火）～</a:t>
            </a:r>
            <a:r>
              <a:rPr lang="en-US" altLang="ja-JP" sz="1200" dirty="0"/>
              <a:t>7</a:t>
            </a:r>
            <a:r>
              <a:rPr lang="ja-JP" altLang="en-US" sz="1200" dirty="0"/>
              <a:t>月</a:t>
            </a:r>
            <a:r>
              <a:rPr lang="en-US" altLang="ja-JP" sz="1200" dirty="0"/>
              <a:t>31</a:t>
            </a:r>
            <a:r>
              <a:rPr lang="ja-JP" altLang="en-US" sz="1200" dirty="0"/>
              <a:t>日（木）午後</a:t>
            </a:r>
            <a:r>
              <a:rPr lang="en-US" altLang="ja-JP" sz="1200" dirty="0"/>
              <a:t>5</a:t>
            </a:r>
            <a:r>
              <a:rPr lang="ja-JP" altLang="en-US" sz="1200" dirty="0"/>
              <a:t>時　必着</a:t>
            </a:r>
            <a:endParaRPr lang="en-US" altLang="ja-JP" sz="1200" dirty="0"/>
          </a:p>
          <a:p>
            <a:endParaRPr lang="en-US" altLang="ja-JP" sz="1400" u="wavy" dirty="0"/>
          </a:p>
          <a:p>
            <a:r>
              <a:rPr lang="en-US" altLang="ja-JP" sz="1400" u="wavy" dirty="0"/>
              <a:t>※</a:t>
            </a:r>
            <a:r>
              <a:rPr lang="ja-JP" altLang="en-US" sz="1400" u="wavy" dirty="0"/>
              <a:t>有識者による審査会の後、交付を決定します、詳細な日程は、市</a:t>
            </a:r>
            <a:r>
              <a:rPr lang="en-US" altLang="ja-JP" sz="1400" u="wavy" dirty="0"/>
              <a:t>HP</a:t>
            </a:r>
            <a:r>
              <a:rPr lang="ja-JP" altLang="en-US" sz="1400" u="wavy" dirty="0"/>
              <a:t>をご確認ください。</a:t>
            </a:r>
            <a:endParaRPr lang="en-US" altLang="ja-JP" sz="1400" u="wavy" dirty="0"/>
          </a:p>
          <a:p>
            <a:r>
              <a:rPr lang="ja-JP" altLang="en-US" sz="1200" dirty="0"/>
              <a:t>　</a:t>
            </a:r>
            <a:endParaRPr lang="en-US" altLang="ja-JP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F6A7A4B-C803-DE74-4A92-214D3F27AB22}"/>
              </a:ext>
            </a:extLst>
          </p:cNvPr>
          <p:cNvSpPr txBox="1"/>
          <p:nvPr/>
        </p:nvSpPr>
        <p:spPr>
          <a:xfrm>
            <a:off x="353188" y="8499306"/>
            <a:ext cx="633670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問い合わせ先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</a:rPr>
              <a:t>　　　　　　観光商工課商工労政係　</a:t>
            </a:r>
            <a:r>
              <a:rPr lang="en-US" altLang="ja-JP" dirty="0">
                <a:solidFill>
                  <a:schemeClr val="bg1"/>
                </a:solidFill>
              </a:rPr>
              <a:t>TEL</a:t>
            </a:r>
            <a:r>
              <a:rPr lang="ja-JP" altLang="en-US" dirty="0">
                <a:solidFill>
                  <a:schemeClr val="bg1"/>
                </a:solidFill>
              </a:rPr>
              <a:t>　０５９９ー２５－１１５６</a:t>
            </a:r>
            <a:endParaRPr kumimoji="1" lang="en-US" altLang="ja-JP" dirty="0">
              <a:solidFill>
                <a:schemeClr val="bg1"/>
              </a:solidFill>
            </a:endParaRPr>
          </a:p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0DE64C9-30D4-CB07-35C2-B4D467894F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716" y="7228466"/>
            <a:ext cx="792088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7B1132-8754-09ED-BFD6-629D92EF5579}"/>
              </a:ext>
            </a:extLst>
          </p:cNvPr>
          <p:cNvSpPr txBox="1"/>
          <p:nvPr/>
        </p:nvSpPr>
        <p:spPr>
          <a:xfrm>
            <a:off x="6019487" y="793322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市</a:t>
            </a:r>
            <a:r>
              <a:rPr kumimoji="1" lang="en-US" altLang="ja-JP" sz="1200" dirty="0"/>
              <a:t>HP</a:t>
            </a:r>
            <a:endParaRPr kumimoji="1" lang="ja-JP" altLang="en-US" sz="1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D373325-8D54-8DC0-CAD8-6ED86621D200}"/>
              </a:ext>
            </a:extLst>
          </p:cNvPr>
          <p:cNvSpPr txBox="1"/>
          <p:nvPr/>
        </p:nvSpPr>
        <p:spPr>
          <a:xfrm>
            <a:off x="5426408" y="513680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dbl" dirty="0"/>
              <a:t>最大</a:t>
            </a:r>
            <a:r>
              <a:rPr kumimoji="1" lang="en-US" altLang="ja-JP" u="dbl" dirty="0"/>
              <a:t>70</a:t>
            </a:r>
            <a:r>
              <a:rPr kumimoji="1" lang="ja-JP" altLang="en-US" u="dbl" dirty="0"/>
              <a:t>万円</a:t>
            </a:r>
          </a:p>
        </p:txBody>
      </p:sp>
      <p:sp>
        <p:nvSpPr>
          <p:cNvPr id="14" name="右中かっこ 13">
            <a:extLst>
              <a:ext uri="{FF2B5EF4-FFF2-40B4-BE49-F238E27FC236}">
                <a16:creationId xmlns:a16="http://schemas.microsoft.com/office/drawing/2014/main" id="{CF3313FA-F7EE-306E-CC89-63D246425BBE}"/>
              </a:ext>
            </a:extLst>
          </p:cNvPr>
          <p:cNvSpPr/>
          <p:nvPr/>
        </p:nvSpPr>
        <p:spPr>
          <a:xfrm>
            <a:off x="5282392" y="5136803"/>
            <a:ext cx="144016" cy="36933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0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552</Words>
  <Application>Microsoft Office PowerPoint</Application>
  <PresentationFormat>画面に合わせる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h25074</dc:creator>
  <cp:lastModifiedBy>松川　亮</cp:lastModifiedBy>
  <cp:revision>149</cp:revision>
  <cp:lastPrinted>2025-06-13T08:37:13Z</cp:lastPrinted>
  <dcterms:created xsi:type="dcterms:W3CDTF">2015-07-07T01:45:25Z</dcterms:created>
  <dcterms:modified xsi:type="dcterms:W3CDTF">2025-06-13T08:37:14Z</dcterms:modified>
</cp:coreProperties>
</file>